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30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95" r:id="rId14"/>
    <p:sldId id="296" r:id="rId15"/>
    <p:sldId id="297" r:id="rId16"/>
    <p:sldId id="29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7FE5C-8D7C-486E-867B-8DCE727ABB0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D036E-37EC-4437-AA67-8E2C646E3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/>
              <a:t>Algebra II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8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43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30000" dirty="0"/>
              <a:t>3</a:t>
            </a:r>
            <a:r>
              <a:rPr lang="en-US" baseline="0" dirty="0">
                <a:latin typeface="Calibri"/>
              </a:rPr>
              <a:t>√25*5 = </a:t>
            </a:r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√125 = 5</a:t>
            </a:r>
          </a:p>
          <a:p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√32x/4x = </a:t>
            </a:r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√8 = 2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4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5=</a:t>
            </a:r>
            <a:r>
              <a:rPr lang="en-US" baseline="30000" dirty="0"/>
              <a:t>4</a:t>
            </a:r>
            <a:r>
              <a:rPr lang="en-US" baseline="0" dirty="0">
                <a:latin typeface="Calibri"/>
              </a:rPr>
              <a:t>√x </a:t>
            </a:r>
            <a:r>
              <a:rPr lang="en-US" baseline="0" dirty="0">
                <a:latin typeface="Calibri"/>
                <a:sym typeface="Wingdings" pitchFamily="2" charset="2"/>
              </a:rPr>
              <a:t> 5</a:t>
            </a:r>
            <a:r>
              <a:rPr lang="en-US" baseline="30000" dirty="0">
                <a:latin typeface="Calibri"/>
                <a:sym typeface="Wingdings" pitchFamily="2" charset="2"/>
              </a:rPr>
              <a:t>4</a:t>
            </a:r>
            <a:r>
              <a:rPr lang="en-US" baseline="0" dirty="0">
                <a:latin typeface="Calibri"/>
                <a:sym typeface="Wingdings" pitchFamily="2" charset="2"/>
              </a:rPr>
              <a:t> = x  x = 625</a:t>
            </a:r>
          </a:p>
          <a:p>
            <a:endParaRPr lang="en-US" baseline="0" dirty="0">
              <a:latin typeface="Calibri"/>
              <a:sym typeface="Wingdings" pitchFamily="2" charset="2"/>
            </a:endParaRPr>
          </a:p>
          <a:p>
            <a:r>
              <a:rPr lang="en-US" baseline="0" dirty="0">
                <a:latin typeface="Calibri"/>
                <a:sym typeface="Wingdings" pitchFamily="2" charset="2"/>
              </a:rPr>
              <a:t>x</a:t>
            </a:r>
            <a:r>
              <a:rPr lang="en-US" baseline="30000" dirty="0">
                <a:latin typeface="Calibri"/>
                <a:sym typeface="Wingdings" pitchFamily="2" charset="2"/>
              </a:rPr>
              <a:t>4/3</a:t>
            </a:r>
            <a:r>
              <a:rPr lang="en-US" baseline="0" dirty="0">
                <a:latin typeface="Calibri"/>
                <a:sym typeface="Wingdings" pitchFamily="2" charset="2"/>
              </a:rPr>
              <a:t> = 81  x = +-81</a:t>
            </a:r>
            <a:r>
              <a:rPr lang="en-US" baseline="30000" dirty="0">
                <a:latin typeface="Calibri"/>
                <a:sym typeface="Wingdings" pitchFamily="2" charset="2"/>
              </a:rPr>
              <a:t>3/4</a:t>
            </a:r>
            <a:r>
              <a:rPr lang="en-US" baseline="0" dirty="0">
                <a:latin typeface="Calibri"/>
                <a:sym typeface="Wingdings" pitchFamily="2" charset="2"/>
              </a:rPr>
              <a:t> = +-27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√(2x+8)</a:t>
            </a:r>
            <a:r>
              <a:rPr lang="en-US" baseline="0" dirty="0">
                <a:latin typeface="Calibri"/>
              </a:rPr>
              <a:t> = 10 </a:t>
            </a:r>
            <a:r>
              <a:rPr lang="en-US" baseline="0" dirty="0">
                <a:latin typeface="Calibri"/>
                <a:sym typeface="Wingdings" pitchFamily="2" charset="2"/>
              </a:rPr>
              <a:t> 2x+8 = 100  2x = 92  x = 46</a:t>
            </a:r>
          </a:p>
          <a:p>
            <a:endParaRPr lang="en-US" dirty="0"/>
          </a:p>
          <a:p>
            <a:r>
              <a:rPr lang="en-US" dirty="0">
                <a:latin typeface="Calibri"/>
              </a:rPr>
              <a:t>√(4x+28) = 3√(2x) </a:t>
            </a:r>
            <a:r>
              <a:rPr lang="en-US" dirty="0">
                <a:latin typeface="Calibri"/>
                <a:sym typeface="Wingdings" pitchFamily="2" charset="2"/>
              </a:rPr>
              <a:t> 4x+28 = 9(2x)  4x+28 = 18x  28 = 14x  x =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(x+2)</a:t>
            </a:r>
            <a:r>
              <a:rPr lang="en-US" baseline="30000" dirty="0"/>
              <a:t>2</a:t>
            </a:r>
            <a:r>
              <a:rPr lang="en-US" baseline="0" dirty="0"/>
              <a:t> = 2x+28 </a:t>
            </a:r>
            <a:r>
              <a:rPr lang="en-US" baseline="0" dirty="0">
                <a:sym typeface="Wingdings" pitchFamily="2" charset="2"/>
              </a:rPr>
              <a:t> x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+4x+4 = 2x+28  x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 +2x -24 = 0  (x+6)(x-4) = 0  x = -6, 4</a:t>
            </a:r>
          </a:p>
          <a:p>
            <a:r>
              <a:rPr lang="en-US" baseline="0" dirty="0">
                <a:sym typeface="Wingdings" pitchFamily="2" charset="2"/>
              </a:rPr>
              <a:t>Check</a:t>
            </a:r>
          </a:p>
          <a:p>
            <a:r>
              <a:rPr lang="en-US" baseline="0" dirty="0">
                <a:sym typeface="Wingdings" pitchFamily="2" charset="2"/>
              </a:rPr>
              <a:t>-6: -6+2 = </a:t>
            </a:r>
            <a:r>
              <a:rPr lang="en-US" baseline="0" dirty="0">
                <a:latin typeface="Calibri"/>
                <a:sym typeface="Wingdings" pitchFamily="2" charset="2"/>
              </a:rPr>
              <a:t>√(2(-6)+28)  -4=</a:t>
            </a:r>
            <a:r>
              <a:rPr lang="en-US" baseline="0" dirty="0">
                <a:latin typeface="+mn-lt"/>
                <a:sym typeface="Wingdings" pitchFamily="2" charset="2"/>
              </a:rPr>
              <a:t>√(-12+28)  -4 = 4 False</a:t>
            </a:r>
          </a:p>
          <a:p>
            <a:r>
              <a:rPr lang="en-US" baseline="0" dirty="0">
                <a:latin typeface="+mn-lt"/>
                <a:sym typeface="Wingdings" pitchFamily="2" charset="2"/>
              </a:rPr>
              <a:t>4: 4+2 = √(2(4)+28)  6 = √36  6=6  True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3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√36 = </a:t>
            </a:r>
            <a:r>
              <a:rPr lang="en-US" dirty="0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√(1/8)</a:t>
            </a:r>
            <a:r>
              <a:rPr lang="en-US" baseline="30000" dirty="0">
                <a:latin typeface="+mn-lt"/>
              </a:rPr>
              <a:t>-1</a:t>
            </a:r>
            <a:r>
              <a:rPr lang="en-US" baseline="0" dirty="0">
                <a:latin typeface="+mn-lt"/>
              </a:rPr>
              <a:t> = </a:t>
            </a:r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√8 = </a:t>
            </a:r>
            <a:r>
              <a:rPr lang="en-US" baseline="0" dirty="0"/>
              <a:t>2</a:t>
            </a:r>
          </a:p>
          <a:p>
            <a:r>
              <a:rPr lang="en-US" baseline="30000" dirty="0"/>
              <a:t>3</a:t>
            </a:r>
            <a:r>
              <a:rPr lang="en-US" baseline="0" dirty="0">
                <a:latin typeface="Calibri"/>
              </a:rPr>
              <a:t>√27</a:t>
            </a:r>
            <a:r>
              <a:rPr lang="en-US" baseline="30000" dirty="0">
                <a:latin typeface="Calibri"/>
              </a:rPr>
              <a:t>4</a:t>
            </a:r>
            <a:r>
              <a:rPr lang="en-US" baseline="0" dirty="0">
                <a:latin typeface="Calibri"/>
              </a:rPr>
              <a:t> = 3</a:t>
            </a:r>
            <a:r>
              <a:rPr lang="en-US" baseline="30000" dirty="0">
                <a:latin typeface="Calibri"/>
              </a:rPr>
              <a:t>4</a:t>
            </a:r>
            <a:r>
              <a:rPr lang="en-US" baseline="0" dirty="0">
                <a:latin typeface="Calibri"/>
              </a:rPr>
              <a:t> = 81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4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30000" dirty="0"/>
              <a:t>3</a:t>
            </a:r>
            <a:r>
              <a:rPr lang="en-US" baseline="0" dirty="0">
                <a:latin typeface="Calibri"/>
              </a:rPr>
              <a:t>√64 = </a:t>
            </a:r>
            <a:r>
              <a:rPr lang="en-US" baseline="30000" dirty="0"/>
              <a:t>3</a:t>
            </a:r>
            <a:r>
              <a:rPr lang="en-US" baseline="0" dirty="0">
                <a:latin typeface="+mn-lt"/>
              </a:rPr>
              <a:t>√4*4*4 = 4</a:t>
            </a:r>
          </a:p>
          <a:p>
            <a:r>
              <a:rPr lang="en-US" baseline="0" dirty="0">
                <a:latin typeface="+mn-lt"/>
              </a:rPr>
              <a:t>√36x</a:t>
            </a:r>
            <a:r>
              <a:rPr lang="en-US" baseline="30000" dirty="0">
                <a:latin typeface="+mn-lt"/>
              </a:rPr>
              <a:t>4</a:t>
            </a:r>
            <a:r>
              <a:rPr lang="en-US" baseline="0" dirty="0">
                <a:latin typeface="+mn-lt"/>
              </a:rPr>
              <a:t> = √2*2*3*3*x*x*x*x = √(2*2)*(3*3)*(x*x)*(x*x) = 2*3*x*x = 6x</a:t>
            </a:r>
            <a:r>
              <a:rPr lang="en-US" baseline="30000" dirty="0">
                <a:latin typeface="+mn-lt"/>
              </a:rPr>
              <a:t>2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80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/>
              <a:t>6</a:t>
            </a:r>
            <a:r>
              <a:rPr lang="en-US" baseline="30000" dirty="0"/>
              <a:t>1/2 + 1/3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6</a:t>
            </a:r>
            <a:r>
              <a:rPr lang="en-US" baseline="30000" dirty="0"/>
              <a:t>3/6 + 2/6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6</a:t>
            </a:r>
            <a:r>
              <a:rPr lang="en-US" baseline="30000" dirty="0"/>
              <a:t>5/6</a:t>
            </a:r>
          </a:p>
          <a:p>
            <a:pPr>
              <a:buFont typeface="Wingdings" pitchFamily="2" charset="2"/>
              <a:buChar char="à"/>
            </a:pPr>
            <a:r>
              <a:rPr lang="en-US" dirty="0"/>
              <a:t> (27</a:t>
            </a:r>
            <a:r>
              <a:rPr lang="en-US" baseline="30000" dirty="0"/>
              <a:t>1/3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 (6</a:t>
            </a:r>
            <a:r>
              <a:rPr lang="en-US" baseline="30000" dirty="0"/>
              <a:t>1/4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27</a:t>
            </a:r>
            <a:r>
              <a:rPr lang="en-US" baseline="30000" dirty="0"/>
              <a:t>2/3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6</a:t>
            </a:r>
            <a:r>
              <a:rPr lang="en-US" baseline="30000" dirty="0"/>
              <a:t>1/2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9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6</a:t>
            </a:r>
            <a:r>
              <a:rPr lang="en-US" baseline="30000" dirty="0"/>
              <a:t>1/2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3283-7C16-4729-8C45-F86625F97C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2791105"/>
            <a:ext cx="5120640" cy="11858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F3CD4C-46F5-4F15-A0FA-6A91B691BD9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4822031"/>
            <a:ext cx="876300" cy="219075"/>
          </a:xfrm>
        </p:spPr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062990"/>
            <a:ext cx="5120640" cy="1728216"/>
          </a:xfrm>
        </p:spPr>
        <p:txBody>
          <a:bodyPr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CD4C-46F5-4F15-A0FA-6A91B691BD9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CD4C-46F5-4F15-A0FA-6A91B691BD9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51435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CD4C-46F5-4F15-A0FA-6A91B691BD9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027" y="171450"/>
            <a:ext cx="9139946" cy="8001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0" y="973836"/>
            <a:ext cx="9144000" cy="3703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F3CD4C-46F5-4F15-A0FA-6A91B691BD9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050131"/>
            <a:ext cx="5120640" cy="110728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91" y="102482"/>
            <a:ext cx="3326149" cy="504102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2" y="2171700"/>
            <a:ext cx="5129543" cy="200025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CD4C-46F5-4F15-A0FA-6A91B691BD9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0" y="171451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0" y="973836"/>
            <a:ext cx="4528185" cy="37033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4" y="973836"/>
            <a:ext cx="4528185" cy="37033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CD4C-46F5-4F15-A0FA-6A91B691BD9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171451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0" y="1357884"/>
            <a:ext cx="4528185" cy="331927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4" y="1357884"/>
            <a:ext cx="4528185" cy="331927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" y="973836"/>
            <a:ext cx="4524127" cy="38219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4" y="973836"/>
            <a:ext cx="4524127" cy="382190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F3CD4C-46F5-4F15-A0FA-6A91B691BD9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0" y="171451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CD4C-46F5-4F15-A0FA-6A91B691BD9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F3CD4C-46F5-4F15-A0FA-6A91B691BD9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2834640" cy="973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400050"/>
            <a:ext cx="5063266" cy="42771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154430"/>
            <a:ext cx="2834640" cy="353187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51435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F3CD4C-46F5-4F15-A0FA-6A91B691BD9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171451"/>
            <a:ext cx="2834640" cy="9715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152144"/>
            <a:ext cx="2834640" cy="353415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71451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71551"/>
            <a:ext cx="914400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4822031"/>
            <a:ext cx="21336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9F3CD4C-46F5-4F15-A0FA-6A91B691BD9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4822031"/>
            <a:ext cx="4086225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7E71E62-5E0A-4EC4-BA82-8C8BDCC7EA9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2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4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Rational Exponents and Radical Functions</a:t>
            </a:r>
          </a:p>
        </p:txBody>
      </p:sp>
    </p:spTree>
    <p:extLst>
      <p:ext uri="{BB962C8B-B14F-4D97-AF65-F5344CB8AC3E}">
        <p14:creationId xmlns:p14="http://schemas.microsoft.com/office/powerpoint/2010/main" val="3622185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6.2 Apply Properties of Rational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73836"/>
            <a:ext cx="4528185" cy="98831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6</a:t>
            </a:r>
            <a:r>
              <a:rPr lang="en-US" baseline="30000" dirty="0"/>
              <a:t>1/2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 6</a:t>
            </a:r>
            <a:r>
              <a:rPr lang="en-US" baseline="30000" dirty="0"/>
              <a:t>1/3</a:t>
            </a:r>
            <a:endParaRPr lang="en-US" dirty="0"/>
          </a:p>
          <a:p>
            <a:pPr lvl="1"/>
            <a:r>
              <a:rPr lang="en-US" sz="2400" dirty="0"/>
              <a:t>Rule: same base multiplying means add the exponents</a:t>
            </a:r>
          </a:p>
          <a:p>
            <a:pPr lvl="1"/>
            <a:endParaRPr lang="en-US" sz="2400" dirty="0"/>
          </a:p>
          <a:p>
            <a:pPr marL="170752" lvl="1" indent="0"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15815" y="973836"/>
            <a:ext cx="4223386" cy="988314"/>
          </a:xfrm>
        </p:spPr>
        <p:txBody>
          <a:bodyPr>
            <a:normAutofit fontScale="92500" lnSpcReduction="20000"/>
          </a:bodyPr>
          <a:lstStyle/>
          <a:p>
            <a:pPr marL="171450" lvl="1"/>
            <a:r>
              <a:rPr lang="en-US" sz="2400" dirty="0"/>
              <a:t>(27</a:t>
            </a:r>
            <a:r>
              <a:rPr lang="en-US" sz="2400" baseline="30000" dirty="0"/>
              <a:t>1/3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6</a:t>
            </a:r>
            <a:r>
              <a:rPr lang="en-US" sz="2400" baseline="30000" dirty="0"/>
              <a:t>1/4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baseline="30000" dirty="0"/>
              <a:t> </a:t>
            </a:r>
            <a:r>
              <a:rPr lang="en-US" dirty="0"/>
              <a:t> </a:t>
            </a:r>
          </a:p>
          <a:p>
            <a:pPr marL="342900" lvl="2"/>
            <a:r>
              <a:rPr lang="en-US" dirty="0"/>
              <a:t>Rule:  exponent outside of parentheses, multiply powers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638B4-0D13-4E0F-9578-6439865CC64F}"/>
              </a:ext>
            </a:extLst>
          </p:cNvPr>
          <p:cNvSpPr txBox="1"/>
          <p:nvPr/>
        </p:nvSpPr>
        <p:spPr>
          <a:xfrm>
            <a:off x="4615815" y="2365819"/>
            <a:ext cx="399478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=     27</a:t>
            </a:r>
            <a:r>
              <a:rPr lang="en-US" sz="3000" baseline="30000" dirty="0"/>
              <a:t>(1/3)(2)</a:t>
            </a:r>
            <a:r>
              <a:rPr lang="en-US" sz="3000" dirty="0"/>
              <a:t> </a:t>
            </a:r>
            <a:r>
              <a:rPr lang="en-US" sz="3000" dirty="0">
                <a:sym typeface="Symbol"/>
              </a:rPr>
              <a:t></a:t>
            </a:r>
            <a:r>
              <a:rPr lang="en-US" sz="3000" dirty="0"/>
              <a:t> 6(</a:t>
            </a:r>
            <a:r>
              <a:rPr lang="en-US" sz="3000" baseline="30000" dirty="0"/>
              <a:t>1/4)(2)</a:t>
            </a:r>
          </a:p>
          <a:p>
            <a:endParaRPr lang="en-US" sz="3000" baseline="30000" dirty="0"/>
          </a:p>
          <a:p>
            <a:r>
              <a:rPr lang="en-US" sz="3000" baseline="30000" dirty="0"/>
              <a:t>	= </a:t>
            </a:r>
            <a:r>
              <a:rPr lang="en-US" sz="3000" dirty="0"/>
              <a:t>27</a:t>
            </a:r>
            <a:r>
              <a:rPr lang="en-US" sz="3000" baseline="30000" dirty="0"/>
              <a:t>2/3</a:t>
            </a:r>
            <a:r>
              <a:rPr lang="en-US" sz="3000" dirty="0"/>
              <a:t> </a:t>
            </a:r>
            <a:r>
              <a:rPr lang="en-US" sz="3000" dirty="0">
                <a:sym typeface="Symbol"/>
              </a:rPr>
              <a:t></a:t>
            </a:r>
            <a:r>
              <a:rPr lang="en-US" sz="3000" dirty="0"/>
              <a:t> 6</a:t>
            </a:r>
            <a:r>
              <a:rPr lang="en-US" sz="3000" baseline="30000" dirty="0"/>
              <a:t>2/4</a:t>
            </a:r>
            <a:endParaRPr lang="en-US" sz="3000" dirty="0"/>
          </a:p>
          <a:p>
            <a:r>
              <a:rPr lang="en-US" sz="3000" dirty="0"/>
              <a:t>	</a:t>
            </a:r>
          </a:p>
          <a:p>
            <a:r>
              <a:rPr lang="en-US" sz="3000" dirty="0"/>
              <a:t>	= 27</a:t>
            </a:r>
            <a:r>
              <a:rPr lang="en-US" sz="3000" baseline="30000" dirty="0"/>
              <a:t>2/3</a:t>
            </a:r>
            <a:r>
              <a:rPr lang="en-US" sz="3000" dirty="0"/>
              <a:t> </a:t>
            </a:r>
            <a:r>
              <a:rPr lang="en-US" sz="3000" dirty="0">
                <a:sym typeface="Symbol"/>
              </a:rPr>
              <a:t></a:t>
            </a:r>
            <a:r>
              <a:rPr lang="en-US" sz="3000" dirty="0"/>
              <a:t> 6</a:t>
            </a:r>
            <a:r>
              <a:rPr lang="en-US" sz="3000" baseline="30000" dirty="0"/>
              <a:t>1/2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45A3B-7E26-405D-8D38-821332740F38}"/>
              </a:ext>
            </a:extLst>
          </p:cNvPr>
          <p:cNvSpPr txBox="1"/>
          <p:nvPr/>
        </p:nvSpPr>
        <p:spPr>
          <a:xfrm>
            <a:off x="533400" y="2365819"/>
            <a:ext cx="190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= 6</a:t>
            </a:r>
            <a:r>
              <a:rPr lang="en-US" sz="3000" baseline="30000" dirty="0"/>
              <a:t>1/2</a:t>
            </a:r>
            <a:r>
              <a:rPr lang="en-US" sz="3000" dirty="0"/>
              <a:t> </a:t>
            </a:r>
            <a:r>
              <a:rPr lang="en-US" sz="3000" baseline="30000" dirty="0">
                <a:sym typeface="Symbol"/>
              </a:rPr>
              <a:t>+</a:t>
            </a:r>
            <a:r>
              <a:rPr lang="en-US" sz="3000" dirty="0">
                <a:sym typeface="Symbol"/>
              </a:rPr>
              <a:t> </a:t>
            </a:r>
            <a:r>
              <a:rPr lang="en-US" sz="3000" baseline="30000" dirty="0"/>
              <a:t>1/3</a:t>
            </a:r>
          </a:p>
          <a:p>
            <a:endParaRPr lang="en-US" sz="3000" baseline="30000" dirty="0"/>
          </a:p>
          <a:p>
            <a:pPr algn="ctr"/>
            <a:r>
              <a:rPr lang="en-US" sz="3000" dirty="0"/>
              <a:t>= 6</a:t>
            </a:r>
            <a:r>
              <a:rPr lang="en-US" sz="3000" baseline="30000" dirty="0"/>
              <a:t>5/6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6.2 Apply Properties of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dirty="0"/>
                  <a:t>Using Properties of Radicals</a:t>
                </a:r>
              </a:p>
              <a:p>
                <a:pPr lvl="1"/>
                <a:r>
                  <a:rPr lang="en-US" dirty="0"/>
                  <a:t>Product Property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ad>
                      <m:ra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g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Quotient Property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ad>
                      <m:ra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6.2 Apply Properties of Rational Exponents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973836"/>
                <a:ext cx="4528185" cy="9883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80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800" b="0" i="1" smtClean="0">
                            <a:latin typeface="Cambria Math"/>
                          </a:rPr>
                          <m:t>25</m:t>
                        </m:r>
                      </m:e>
                    </m:rad>
                    <m:r>
                      <a:rPr lang="en-US" sz="2800" i="1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3</m:t>
                        </m:r>
                      </m:deg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rad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973836"/>
                <a:ext cx="4528185" cy="9883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15814" y="973836"/>
                <a:ext cx="4528185" cy="98831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sz="2800" i="1">
                                <a:latin typeface="Cambria Math"/>
                              </a:rPr>
                              <m:t>32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15814" y="973836"/>
                <a:ext cx="4528185" cy="98831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739930-5C41-42EA-83D7-94DE2F2177B0}"/>
                  </a:ext>
                </a:extLst>
              </p:cNvPr>
              <p:cNvSpPr txBox="1"/>
              <p:nvPr/>
            </p:nvSpPr>
            <p:spPr>
              <a:xfrm>
                <a:off x="484374" y="1938446"/>
                <a:ext cx="2519729" cy="1525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=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000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5∗5</m:t>
                        </m:r>
                      </m:e>
                    </m:rad>
                    <m:r>
                      <a:rPr lang="en-US" sz="3000" i="1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3</m:t>
                        </m:r>
                      </m:deg>
                      <m:e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rad>
                  </m:oMath>
                </a14:m>
                <a:endParaRPr lang="en-US" sz="3000" dirty="0"/>
              </a:p>
              <a:p>
                <a:endParaRPr lang="en-US" sz="3000" dirty="0"/>
              </a:p>
              <a:p>
                <a:r>
                  <a:rPr lang="en-US" sz="3000" dirty="0"/>
                  <a:t>=    5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739930-5C41-42EA-83D7-94DE2F217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74" y="1938446"/>
                <a:ext cx="2519729" cy="1525482"/>
              </a:xfrm>
              <a:prstGeom prst="rect">
                <a:avLst/>
              </a:prstGeom>
              <a:blipFill>
                <a:blip r:embed="rId5"/>
                <a:stretch>
                  <a:fillRect l="-5556" t="-2000" b="-1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C8D59B-3EC6-49EA-92CC-E598598BA18B}"/>
                  </a:ext>
                </a:extLst>
              </p:cNvPr>
              <p:cNvSpPr txBox="1"/>
              <p:nvPr/>
            </p:nvSpPr>
            <p:spPr>
              <a:xfrm>
                <a:off x="4615814" y="2126253"/>
                <a:ext cx="1981200" cy="1149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3000" i="1"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2∗2∗2∗2∗2∗</m:t>
                              </m:r>
                              <m:r>
                                <a:rPr lang="en-US" sz="3000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3000" i="1"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2∗2∗</m:t>
                              </m:r>
                              <m:r>
                                <a:rPr lang="en-US" sz="3000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C8D59B-3EC6-49EA-92CC-E598598B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814" y="2126253"/>
                <a:ext cx="1981200" cy="1149867"/>
              </a:xfrm>
              <a:prstGeom prst="rect">
                <a:avLst/>
              </a:prstGeom>
              <a:blipFill>
                <a:blip r:embed="rId6"/>
                <a:stretch>
                  <a:fillRect r="-10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42A264-BFDE-4CDA-8914-2BEB7C7138E6}"/>
                  </a:ext>
                </a:extLst>
              </p:cNvPr>
              <p:cNvSpPr txBox="1"/>
              <p:nvPr/>
            </p:nvSpPr>
            <p:spPr>
              <a:xfrm>
                <a:off x="4953000" y="3638550"/>
                <a:ext cx="1692836" cy="1177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sz="40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42A264-BFDE-4CDA-8914-2BEB7C713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638550"/>
                <a:ext cx="1692836" cy="1177374"/>
              </a:xfrm>
              <a:prstGeom prst="rect">
                <a:avLst/>
              </a:prstGeom>
              <a:blipFill>
                <a:blip r:embed="rId7"/>
                <a:stretch>
                  <a:fillRect l="-12996" b="-3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042FCC0-48D1-4D02-A75C-502C32A3F4F5}"/>
              </a:ext>
            </a:extLst>
          </p:cNvPr>
          <p:cNvSpPr txBox="1"/>
          <p:nvPr/>
        </p:nvSpPr>
        <p:spPr>
          <a:xfrm>
            <a:off x="7391400" y="3943350"/>
            <a:ext cx="864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33226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6.6 Solve Radical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Radical Equation</a:t>
            </a:r>
          </a:p>
          <a:p>
            <a:pPr lvl="1"/>
            <a:r>
              <a:rPr lang="en-US" dirty="0"/>
              <a:t>Equation containing a radical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Isolate the radical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Raise both sides to whatever the index is (or the reciprocal of the exponent)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your answers!!!</a:t>
            </a:r>
          </a:p>
        </p:txBody>
      </p:sp>
    </p:spTree>
    <p:extLst>
      <p:ext uri="{BB962C8B-B14F-4D97-AF65-F5344CB8AC3E}">
        <p14:creationId xmlns:p14="http://schemas.microsoft.com/office/powerpoint/2010/main" val="22010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6.6 Solve Radical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973836"/>
                <a:ext cx="4528185" cy="91211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5−</m:t>
                    </m:r>
                    <m:rad>
                      <m:ra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973836"/>
                <a:ext cx="4528185" cy="9121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15814" y="973836"/>
                <a:ext cx="4528185" cy="9121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800" i="1">
                        <a:latin typeface="Cambria Math"/>
                      </a:rPr>
                      <m:t>=243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15814" y="973836"/>
                <a:ext cx="4528185" cy="91211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0F91E0-5163-4DC9-9CAF-28FF42EAEE48}"/>
                  </a:ext>
                </a:extLst>
              </p:cNvPr>
              <p:cNvSpPr txBox="1"/>
              <p:nvPr/>
            </p:nvSpPr>
            <p:spPr>
              <a:xfrm>
                <a:off x="4876800" y="1885950"/>
                <a:ext cx="2826488" cy="1039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3000" i="1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en-US" sz="3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0F91E0-5163-4DC9-9CAF-28FF42EAE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885950"/>
                <a:ext cx="2826488" cy="10398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D31D41-8E1F-4FD2-85CB-C8520DB48CDE}"/>
                  </a:ext>
                </a:extLst>
              </p:cNvPr>
              <p:cNvSpPr txBox="1"/>
              <p:nvPr/>
            </p:nvSpPr>
            <p:spPr>
              <a:xfrm>
                <a:off x="76200" y="1581150"/>
                <a:ext cx="2826488" cy="155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 smtClean="0">
                        <a:latin typeface="Cambria Math"/>
                      </a:rPr>
                      <m:t>−</m:t>
                    </m:r>
                    <m:rad>
                      <m:ra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000" i="1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3000" dirty="0"/>
                  <a:t> – 5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−</m:t>
                      </m:r>
                      <m:rad>
                        <m:ra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200" i="1"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200" i="1"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D31D41-8E1F-4FD2-85CB-C8520DB48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81150"/>
                <a:ext cx="2826488" cy="1555234"/>
              </a:xfrm>
              <a:prstGeom prst="rect">
                <a:avLst/>
              </a:prstGeom>
              <a:blipFill>
                <a:blip r:embed="rId6"/>
                <a:stretch>
                  <a:fillRect t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58D714-25CD-4C5F-936F-6BAF005D5347}"/>
                  </a:ext>
                </a:extLst>
              </p:cNvPr>
              <p:cNvSpPr txBox="1"/>
              <p:nvPr/>
            </p:nvSpPr>
            <p:spPr>
              <a:xfrm>
                <a:off x="327876" y="3112018"/>
                <a:ext cx="2323136" cy="2405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000" i="1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000" b="0" i="1" baseline="3000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3000" b="0" i="1" baseline="3000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3000" b="0" baseline="30000" dirty="0"/>
              </a:p>
              <a:p>
                <a:endParaRPr lang="en-US" sz="3000" baseline="30000" dirty="0"/>
              </a:p>
              <a:p>
                <a:r>
                  <a:rPr lang="en-US" sz="3000" dirty="0"/>
                  <a:t>    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000" dirty="0"/>
                  <a:t> = 625</a:t>
                </a:r>
              </a:p>
              <a:p>
                <a:r>
                  <a:rPr lang="en-US" sz="3000" baseline="30000" dirty="0"/>
                  <a:t>	</a:t>
                </a:r>
                <a:endParaRPr lang="en-US" sz="3200" dirty="0"/>
              </a:p>
              <a:p>
                <a:endParaRPr lang="en-US" sz="3000" baseline="30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58D714-25CD-4C5F-936F-6BAF005D5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76" y="3112018"/>
                <a:ext cx="2323136" cy="2405851"/>
              </a:xfrm>
              <a:prstGeom prst="rect">
                <a:avLst/>
              </a:prstGeom>
              <a:blipFill>
                <a:blip r:embed="rId7"/>
                <a:stretch>
                  <a:fillRect l="-6299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B30AE1-A1ED-4477-AB2A-F73131987576}"/>
                  </a:ext>
                </a:extLst>
              </p:cNvPr>
              <p:cNvSpPr txBox="1"/>
              <p:nvPr/>
            </p:nvSpPr>
            <p:spPr>
              <a:xfrm>
                <a:off x="5601458" y="2798064"/>
                <a:ext cx="2617448" cy="1032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3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000" b="0" i="1" baseline="30000" smtClean="0">
                        <a:latin typeface="Cambria Math" panose="02040503050406030204" pitchFamily="18" charset="0"/>
                      </a:rPr>
                      <m:t>¾</m:t>
                    </m:r>
                    <m:r>
                      <a:rPr lang="en-US" sz="3000" i="1" baseline="30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d>
                    <m:r>
                      <a:rPr lang="en-US" sz="3000" i="1" baseline="30000">
                        <a:latin typeface="Cambria Math" panose="02040503050406030204" pitchFamily="18" charset="0"/>
                      </a:rPr>
                      <m:t>¾</m:t>
                    </m:r>
                  </m:oMath>
                </a14:m>
                <a:endParaRPr lang="en-US" sz="3000" baseline="30000" dirty="0"/>
              </a:p>
              <a:p>
                <a:endParaRPr lang="en-US" sz="3000" baseline="30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B30AE1-A1ED-4477-AB2A-F73131987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458" y="2798064"/>
                <a:ext cx="2617448" cy="1032527"/>
              </a:xfrm>
              <a:prstGeom prst="rect">
                <a:avLst/>
              </a:prstGeom>
              <a:blipFill>
                <a:blip r:embed="rId8"/>
                <a:stretch>
                  <a:fillRect l="-5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902591-EED4-42B2-941E-2F8606122579}"/>
                  </a:ext>
                </a:extLst>
              </p:cNvPr>
              <p:cNvSpPr txBox="1"/>
              <p:nvPr/>
            </p:nvSpPr>
            <p:spPr>
              <a:xfrm>
                <a:off x="6248400" y="3945611"/>
                <a:ext cx="121103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000" dirty="0"/>
                  <a:t> = 81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902591-EED4-42B2-941E-2F8606122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945611"/>
                <a:ext cx="1211037" cy="553998"/>
              </a:xfrm>
              <a:prstGeom prst="rect">
                <a:avLst/>
              </a:prstGeom>
              <a:blipFill>
                <a:blip r:embed="rId9"/>
                <a:stretch>
                  <a:fillRect t="-14286" r="-10553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3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6.6 Solve Radical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973836"/>
                <a:ext cx="4528185" cy="9121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+8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</a:rPr>
                      <m:t>−4=6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973836"/>
                <a:ext cx="4528185" cy="9121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15814" y="973836"/>
                <a:ext cx="4528185" cy="8001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+28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15814" y="973836"/>
                <a:ext cx="4528185" cy="8001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E4906-A544-47D9-ABCD-9AABEB9AE6FD}"/>
                  </a:ext>
                </a:extLst>
              </p:cNvPr>
              <p:cNvSpPr txBox="1"/>
              <p:nvPr/>
            </p:nvSpPr>
            <p:spPr>
              <a:xfrm>
                <a:off x="134832" y="1682602"/>
                <a:ext cx="3124200" cy="885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i="1">
                              <a:latin typeface="Cambria Math"/>
                            </a:rPr>
                            <m:t>2</m:t>
                          </m:r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  <m:r>
                            <a:rPr lang="en-US" sz="3000" i="1">
                              <a:latin typeface="Cambria Math"/>
                            </a:rPr>
                            <m:t>+8</m:t>
                          </m:r>
                        </m:e>
                      </m:rad>
                      <m:r>
                        <a:rPr lang="en-US" sz="3000" i="1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3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E4906-A544-47D9-ABCD-9AABEB9AE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2" y="1682602"/>
                <a:ext cx="3124200" cy="8854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77E95F-D0B9-4F49-B620-0916144CA7AE}"/>
                  </a:ext>
                </a:extLst>
              </p:cNvPr>
              <p:cNvSpPr txBox="1"/>
              <p:nvPr/>
            </p:nvSpPr>
            <p:spPr>
              <a:xfrm>
                <a:off x="104706" y="2451541"/>
                <a:ext cx="3641831" cy="922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latin typeface="Cambria Math"/>
                                </a:rPr>
                                <m:t>+8</m:t>
                              </m:r>
                            </m:e>
                          </m:rad>
                        </m:e>
                      </m:d>
                      <m:r>
                        <a:rPr lang="en-US" sz="30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30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000" baseline="30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77E95F-D0B9-4F49-B620-0916144CA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6" y="2451541"/>
                <a:ext cx="3641831" cy="9224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C2DE179-B69A-46E5-B7D2-DE4DF2FC04B2}"/>
              </a:ext>
            </a:extLst>
          </p:cNvPr>
          <p:cNvSpPr txBox="1"/>
          <p:nvPr/>
        </p:nvSpPr>
        <p:spPr>
          <a:xfrm>
            <a:off x="824197" y="3245348"/>
            <a:ext cx="22028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2</a:t>
            </a:r>
            <a:r>
              <a:rPr lang="en-US" sz="3000" i="1" dirty="0"/>
              <a:t>x</a:t>
            </a:r>
            <a:r>
              <a:rPr lang="en-US" sz="3000" dirty="0"/>
              <a:t> + 8 = 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4DC64C-F1EC-49C6-8683-11147AACA61E}"/>
              </a:ext>
            </a:extLst>
          </p:cNvPr>
          <p:cNvSpPr txBox="1"/>
          <p:nvPr/>
        </p:nvSpPr>
        <p:spPr>
          <a:xfrm>
            <a:off x="1192887" y="3832945"/>
            <a:ext cx="14654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2</a:t>
            </a:r>
            <a:r>
              <a:rPr lang="en-US" sz="3000" i="1" dirty="0"/>
              <a:t>x</a:t>
            </a:r>
            <a:r>
              <a:rPr lang="en-US" sz="3000" dirty="0"/>
              <a:t>  = 92</a:t>
            </a:r>
          </a:p>
          <a:p>
            <a:r>
              <a:rPr lang="en-US" sz="3000" i="1" dirty="0"/>
              <a:t>x</a:t>
            </a:r>
            <a:r>
              <a:rPr lang="en-US" sz="3000" dirty="0"/>
              <a:t>  = 46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8095BD-DE12-45E4-9312-3015069789E3}"/>
                  </a:ext>
                </a:extLst>
              </p:cNvPr>
              <p:cNvSpPr txBox="1"/>
              <p:nvPr/>
            </p:nvSpPr>
            <p:spPr>
              <a:xfrm>
                <a:off x="4114800" y="1590029"/>
                <a:ext cx="4804144" cy="885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i="1">
                              <a:latin typeface="Cambria Math"/>
                            </a:rPr>
                            <m:t>4</m:t>
                          </m:r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  <m:r>
                            <a:rPr lang="en-US" sz="3000" i="1">
                              <a:latin typeface="Cambria Math"/>
                            </a:rPr>
                            <m:t>+28</m:t>
                          </m:r>
                        </m:e>
                      </m:rad>
                      <m:r>
                        <a:rPr lang="en-US" sz="3000" i="1">
                          <a:latin typeface="Cambria Math"/>
                        </a:rPr>
                        <m:t>=</m:t>
                      </m:r>
                      <m:r>
                        <a:rPr lang="en-US" sz="3000" i="1">
                          <a:latin typeface="Cambria Math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i="1">
                              <a:latin typeface="Cambria Math"/>
                            </a:rPr>
                            <m:t>2</m:t>
                          </m:r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3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8095BD-DE12-45E4-9312-301506978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590029"/>
                <a:ext cx="4804144" cy="8854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090FA8-E5CB-48AF-AD1F-ECD4992F5F86}"/>
                  </a:ext>
                </a:extLst>
              </p:cNvPr>
              <p:cNvSpPr txBox="1"/>
              <p:nvPr/>
            </p:nvSpPr>
            <p:spPr>
              <a:xfrm>
                <a:off x="4760302" y="2264976"/>
                <a:ext cx="4259499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3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latin typeface="Cambria Math"/>
                                </a:rPr>
                                <m:t>+28</m:t>
                              </m:r>
                            </m:e>
                          </m:rad>
                        </m:e>
                      </m:d>
                      <m:r>
                        <a:rPr lang="en-US" sz="30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000" i="1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>
                          <a:latin typeface="Cambria Math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i="1">
                              <a:latin typeface="Cambria Math"/>
                            </a:rPr>
                            <m:t>2</m:t>
                          </m:r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30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000" baseline="30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090FA8-E5CB-48AF-AD1F-ECD4992F5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302" y="2264976"/>
                <a:ext cx="4259499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A42AF9-BCF3-4F51-A3A1-0D401EEE1BBB}"/>
                  </a:ext>
                </a:extLst>
              </p:cNvPr>
              <p:cNvSpPr txBox="1"/>
              <p:nvPr/>
            </p:nvSpPr>
            <p:spPr>
              <a:xfrm>
                <a:off x="5058990" y="2966504"/>
                <a:ext cx="36418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4</a:t>
                </a:r>
                <a:r>
                  <a:rPr lang="en-US" sz="3000" i="1" dirty="0"/>
                  <a:t>x</a:t>
                </a:r>
                <a:r>
                  <a:rPr lang="en-US" sz="3000" dirty="0"/>
                  <a:t> + 28 </a:t>
                </a:r>
                <a14:m>
                  <m:oMath xmlns:m="http://schemas.openxmlformats.org/officeDocument/2006/math">
                    <m:r>
                      <a:rPr lang="en-US" sz="3000" b="0" i="1"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9∗2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000" b="0" dirty="0"/>
              </a:p>
              <a:p>
                <a:r>
                  <a:rPr lang="en-US" sz="3000" dirty="0"/>
                  <a:t>4</a:t>
                </a:r>
                <a:r>
                  <a:rPr lang="en-US" sz="3000" i="1" dirty="0"/>
                  <a:t>x</a:t>
                </a:r>
                <a:r>
                  <a:rPr lang="en-US" sz="3000" dirty="0"/>
                  <a:t> + 28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A42AF9-BCF3-4F51-A3A1-0D401EEE1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990" y="2966504"/>
                <a:ext cx="3641831" cy="1015663"/>
              </a:xfrm>
              <a:prstGeom prst="rect">
                <a:avLst/>
              </a:prstGeom>
              <a:blipFill>
                <a:blip r:embed="rId9"/>
                <a:stretch>
                  <a:fillRect l="-4020" t="-7831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B089D1F-F7C4-416D-A9CC-0E974B90EAEC}"/>
              </a:ext>
            </a:extLst>
          </p:cNvPr>
          <p:cNvSpPr txBox="1"/>
          <p:nvPr/>
        </p:nvSpPr>
        <p:spPr>
          <a:xfrm>
            <a:off x="5181600" y="4026512"/>
            <a:ext cx="327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28 = 14</a:t>
            </a:r>
            <a:r>
              <a:rPr lang="en-US" sz="3000" i="1" dirty="0"/>
              <a:t>x</a:t>
            </a:r>
          </a:p>
          <a:p>
            <a:r>
              <a:rPr lang="en-US" sz="3000" dirty="0"/>
              <a:t>2 = </a:t>
            </a:r>
            <a:r>
              <a:rPr lang="en-US" sz="3000" i="1" dirty="0"/>
              <a:t>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7" grpId="0"/>
      <p:bldP spid="8" grpId="0"/>
      <p:bldP spid="9" grpId="0"/>
      <p:bldP spid="10" grpId="0"/>
      <p:bldP spid="12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6.6 Solve Radical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4324350"/>
            <a:ext cx="9144000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1" dirty="0"/>
              <a:t>Complete Final Exam Review Packet page 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756B69-07F5-4C19-959A-D53B2E3A1522}"/>
                  </a:ext>
                </a:extLst>
              </p:cNvPr>
              <p:cNvSpPr txBox="1"/>
              <p:nvPr/>
            </p:nvSpPr>
            <p:spPr>
              <a:xfrm>
                <a:off x="609600" y="1134435"/>
                <a:ext cx="3225242" cy="608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𝑥</m:t>
                      </m:r>
                      <m:r>
                        <a:rPr lang="en-US" sz="3000" i="1">
                          <a:latin typeface="Cambria Math"/>
                        </a:rPr>
                        <m:t>+2=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i="1">
                              <a:latin typeface="Cambria Math"/>
                            </a:rPr>
                            <m:t>2</m:t>
                          </m:r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  <m:r>
                            <a:rPr lang="en-US" sz="3000" i="1">
                              <a:latin typeface="Cambria Math"/>
                            </a:rPr>
                            <m:t>+28</m:t>
                          </m:r>
                        </m:e>
                      </m:rad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756B69-07F5-4C19-959A-D53B2E3A1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34435"/>
                <a:ext cx="3225242" cy="6084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E2BC5B-99DD-4B29-B684-A2775DBF48A1}"/>
                  </a:ext>
                </a:extLst>
              </p:cNvPr>
              <p:cNvSpPr txBox="1"/>
              <p:nvPr/>
            </p:nvSpPr>
            <p:spPr>
              <a:xfrm>
                <a:off x="450359" y="1851263"/>
                <a:ext cx="4121641" cy="608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000" i="1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US" sz="30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000" i="1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i="1">
                              <a:latin typeface="Cambria Math"/>
                            </a:rPr>
                            <m:t>2</m:t>
                          </m:r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  <m:r>
                            <a:rPr lang="en-US" sz="3000" i="1">
                              <a:latin typeface="Cambria Math"/>
                            </a:rPr>
                            <m:t>+28</m:t>
                          </m:r>
                        </m:e>
                      </m:rad>
                      <m:r>
                        <a:rPr lang="en-US" sz="3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000" i="1" baseline="3000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000" baseline="30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E2BC5B-99DD-4B29-B684-A2775DBF4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59" y="1851263"/>
                <a:ext cx="4121641" cy="6084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D4594F-23E3-44F0-B5C5-3E69B7A996CD}"/>
                  </a:ext>
                </a:extLst>
              </p:cNvPr>
              <p:cNvSpPr txBox="1"/>
              <p:nvPr/>
            </p:nvSpPr>
            <p:spPr>
              <a:xfrm>
                <a:off x="553079" y="2622583"/>
                <a:ext cx="391620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000" baseline="30000" dirty="0"/>
                  <a:t>2</a:t>
                </a:r>
                <a:r>
                  <a:rPr lang="en-US" sz="3000" dirty="0"/>
                  <a:t> + 4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000" dirty="0"/>
                  <a:t> + 4  =  2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000" dirty="0"/>
                  <a:t> + 28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D4594F-23E3-44F0-B5C5-3E69B7A99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79" y="2622583"/>
                <a:ext cx="3916200" cy="553998"/>
              </a:xfrm>
              <a:prstGeom prst="rect">
                <a:avLst/>
              </a:prstGeom>
              <a:blipFill>
                <a:blip r:embed="rId5"/>
                <a:stretch>
                  <a:fillRect t="-14286" r="-2648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7F3C31-C8F1-4968-B110-2933D3F61282}"/>
                  </a:ext>
                </a:extLst>
              </p:cNvPr>
              <p:cNvSpPr txBox="1"/>
              <p:nvPr/>
            </p:nvSpPr>
            <p:spPr>
              <a:xfrm>
                <a:off x="685800" y="3288800"/>
                <a:ext cx="427074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000" baseline="30000" dirty="0"/>
                  <a:t>2</a:t>
                </a:r>
                <a:r>
                  <a:rPr lang="en-US" sz="3000" dirty="0"/>
                  <a:t> + 2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000" dirty="0"/>
                  <a:t> - 24  =  0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7F3C31-C8F1-4968-B110-2933D3F61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88800"/>
                <a:ext cx="4270744" cy="553998"/>
              </a:xfrm>
              <a:prstGeom prst="rect">
                <a:avLst/>
              </a:prstGeom>
              <a:blipFill>
                <a:blip r:embed="rId6"/>
                <a:stretch>
                  <a:fillRect t="-14444" b="-3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85F4EE-E3A0-4D5E-A579-A79063EF2F78}"/>
                  </a:ext>
                </a:extLst>
              </p:cNvPr>
              <p:cNvSpPr txBox="1"/>
              <p:nvPr/>
            </p:nvSpPr>
            <p:spPr>
              <a:xfrm>
                <a:off x="5443317" y="1321788"/>
                <a:ext cx="3412409" cy="2400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i="1" dirty="0">
                    <a:latin typeface="Cambria Math" panose="02040503050406030204" pitchFamily="18" charset="0"/>
                  </a:rPr>
                  <a:t>Factor or quadratic </a:t>
                </a:r>
              </a:p>
              <a:p>
                <a:r>
                  <a:rPr lang="en-US" sz="3000" i="1" dirty="0">
                    <a:latin typeface="Cambria Math" panose="02040503050406030204" pitchFamily="18" charset="0"/>
                  </a:rPr>
                  <a:t>Formula to solve:</a:t>
                </a:r>
              </a:p>
              <a:p>
                <a:endParaRPr lang="en-US" sz="3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latin typeface="Cambria Math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en-US" sz="3000" dirty="0"/>
                  <a:t> = 0</a:t>
                </a:r>
              </a:p>
              <a:p>
                <a:r>
                  <a:rPr lang="en-US" sz="3000" i="1" dirty="0"/>
                  <a:t>            x</a:t>
                </a:r>
                <a:r>
                  <a:rPr lang="en-US" sz="3000" dirty="0"/>
                  <a:t> = -6, 4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85F4EE-E3A0-4D5E-A579-A79063EF2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17" y="1321788"/>
                <a:ext cx="3412409" cy="2400657"/>
              </a:xfrm>
              <a:prstGeom prst="rect">
                <a:avLst/>
              </a:prstGeom>
              <a:blipFill>
                <a:blip r:embed="rId7"/>
                <a:stretch>
                  <a:fillRect l="-4286" t="-3299" r="-3036" b="-6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1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6.1 Evaluate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 and Use Rational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Root</a:t>
            </a:r>
          </a:p>
          <a:p>
            <a:pPr lvl="1"/>
            <a:r>
              <a:rPr lang="en-US" dirty="0"/>
              <a:t>If a</a:t>
            </a:r>
            <a:r>
              <a:rPr lang="en-US" baseline="30000" dirty="0"/>
              <a:t>2</a:t>
            </a:r>
            <a:r>
              <a:rPr lang="en-US" dirty="0"/>
              <a:t> = b, then a is a square (2</a:t>
            </a:r>
            <a:r>
              <a:rPr lang="en-US" baseline="30000" dirty="0"/>
              <a:t>nd</a:t>
            </a:r>
            <a:r>
              <a:rPr lang="en-US" dirty="0"/>
              <a:t>) root of b</a:t>
            </a:r>
          </a:p>
          <a:p>
            <a:pPr lvl="1"/>
            <a:r>
              <a:rPr lang="en-US" dirty="0"/>
              <a:t>If a</a:t>
            </a:r>
            <a:r>
              <a:rPr lang="en-US" baseline="30000" dirty="0"/>
              <a:t>n</a:t>
            </a:r>
            <a:r>
              <a:rPr lang="en-US" dirty="0"/>
              <a:t> = b, then a is the n</a:t>
            </a:r>
            <a:r>
              <a:rPr lang="en-US" baseline="30000" dirty="0"/>
              <a:t>th</a:t>
            </a:r>
            <a:r>
              <a:rPr lang="en-US" dirty="0"/>
              <a:t> root of b</a:t>
            </a:r>
          </a:p>
          <a:p>
            <a:r>
              <a:rPr lang="en-US" dirty="0"/>
              <a:t>Parts of a radical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8575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Radical 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14325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Index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886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Radicand</a:t>
            </a: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1905000" y="3200403"/>
            <a:ext cx="914400" cy="173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H="1" flipV="1">
            <a:off x="3962400" y="3604915"/>
            <a:ext cx="1066800" cy="281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1"/>
          </p:cNvCxnSpPr>
          <p:nvPr/>
        </p:nvCxnSpPr>
        <p:spPr>
          <a:xfrm flipH="1" flipV="1">
            <a:off x="3962400" y="3088332"/>
            <a:ext cx="10668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42730" y="2914183"/>
                <a:ext cx="1472070" cy="917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800" b="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64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730" y="3885577"/>
                <a:ext cx="1472070" cy="9178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0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6.1 Evaluate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 and Use Rational Exponents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84730" y="973836"/>
                <a:ext cx="3396669" cy="3703320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Rational Exponents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2800" dirty="0"/>
              </a:p>
              <a:p>
                <a:r>
                  <a:rPr lang="en-US" sz="2800" dirty="0"/>
                  <a:t>Evaluate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36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	=	 	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84730" y="973836"/>
                <a:ext cx="3396669" cy="3703320"/>
              </a:xfrm>
              <a:prstGeom prst="rect">
                <a:avLst/>
              </a:prstGeom>
              <a:blipFill>
                <a:blip r:embed="rId3"/>
                <a:stretch>
                  <a:fillRect l="-3232" t="-2965" r="-3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8D956C-E7FC-412A-9D93-93CDCB9A26E1}"/>
                  </a:ext>
                </a:extLst>
              </p:cNvPr>
              <p:cNvSpPr txBox="1"/>
              <p:nvPr/>
            </p:nvSpPr>
            <p:spPr>
              <a:xfrm>
                <a:off x="4114800" y="3781434"/>
                <a:ext cx="236220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en-US" sz="2500" dirty="0"/>
                  <a:t>		=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8D956C-E7FC-412A-9D93-93CDCB9A2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781434"/>
                <a:ext cx="2362200" cy="513282"/>
              </a:xfrm>
              <a:prstGeom prst="rect">
                <a:avLst/>
              </a:prstGeom>
              <a:blipFill>
                <a:blip r:embed="rId4"/>
                <a:stretch>
                  <a:fillRect t="-1176" b="-2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70F916E-7A1C-4156-AC00-56CA2B7331C7}"/>
              </a:ext>
            </a:extLst>
          </p:cNvPr>
          <p:cNvSpPr txBox="1"/>
          <p:nvPr/>
        </p:nvSpPr>
        <p:spPr>
          <a:xfrm>
            <a:off x="7772400" y="3771244"/>
            <a:ext cx="5405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±6</a:t>
            </a:r>
          </a:p>
        </p:txBody>
      </p:sp>
    </p:spTree>
    <p:extLst>
      <p:ext uri="{BB962C8B-B14F-4D97-AF65-F5344CB8AC3E}">
        <p14:creationId xmlns:p14="http://schemas.microsoft.com/office/powerpoint/2010/main" val="18858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6.1 Evaluate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 and Use Rational Exponents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973836"/>
                <a:ext cx="1752600" cy="370332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	=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27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	=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973836"/>
                <a:ext cx="1752600" cy="370332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B34956-85AB-4C5B-A435-F38C4D90038C}"/>
                  </a:ext>
                </a:extLst>
              </p:cNvPr>
              <p:cNvSpPr txBox="1"/>
              <p:nvPr/>
            </p:nvSpPr>
            <p:spPr>
              <a:xfrm>
                <a:off x="1718930" y="1123950"/>
                <a:ext cx="1710070" cy="15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5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500" dirty="0"/>
                  <a:t> =</a:t>
                </a:r>
              </a:p>
              <a:p>
                <a:endParaRPr lang="en-US" dirty="0"/>
              </a:p>
              <a:p>
                <a:endParaRPr lang="en-US" sz="200" dirty="0"/>
              </a:p>
              <a:p>
                <a:endParaRPr lang="en-US" sz="200" dirty="0"/>
              </a:p>
              <a:p>
                <a:endParaRPr lang="en-US" sz="200" dirty="0"/>
              </a:p>
              <a:p>
                <a:r>
                  <a:rPr lang="en-US" dirty="0"/>
                  <a:t> 	 	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B34956-85AB-4C5B-A435-F38C4D900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930" y="1123950"/>
                <a:ext cx="1710070" cy="15433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B25ADE-7FCB-4DDD-8610-4EC0AE844175}"/>
                  </a:ext>
                </a:extLst>
              </p:cNvPr>
              <p:cNvSpPr txBox="1"/>
              <p:nvPr/>
            </p:nvSpPr>
            <p:spPr>
              <a:xfrm>
                <a:off x="3276600" y="1225479"/>
                <a:ext cx="3124200" cy="899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ad>
                      <m:rad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2500" dirty="0"/>
                  <a:t>	=   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2∗2∗2</m:t>
                        </m:r>
                      </m:e>
                    </m:rad>
                  </m:oMath>
                </a14:m>
                <a:endParaRPr lang="en-US" sz="2500" dirty="0"/>
              </a:p>
              <a:p>
                <a:endParaRPr lang="en-US" sz="25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B25ADE-7FCB-4DDD-8610-4EC0AE844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225479"/>
                <a:ext cx="3124200" cy="899285"/>
              </a:xfrm>
              <a:prstGeom prst="rect">
                <a:avLst/>
              </a:prstGeom>
              <a:blipFill>
                <a:blip r:embed="rId5"/>
                <a:stretch>
                  <a:fillRect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B114FD1-B573-4126-B3DD-E6A24EADF07D}"/>
              </a:ext>
            </a:extLst>
          </p:cNvPr>
          <p:cNvSpPr txBox="1"/>
          <p:nvPr/>
        </p:nvSpPr>
        <p:spPr>
          <a:xfrm>
            <a:off x="6781800" y="1225479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=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B2B953-FB41-4781-BF98-039F56D4BAE3}"/>
                  </a:ext>
                </a:extLst>
              </p:cNvPr>
              <p:cNvSpPr txBox="1"/>
              <p:nvPr/>
            </p:nvSpPr>
            <p:spPr>
              <a:xfrm>
                <a:off x="1905000" y="3215355"/>
                <a:ext cx="1524000" cy="804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500" dirty="0"/>
                  <a:t>  =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B2B953-FB41-4781-BF98-039F56D4B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15355"/>
                <a:ext cx="1524000" cy="8041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487DB6-6903-4BB1-BC08-19EF9B748844}"/>
                  </a:ext>
                </a:extLst>
              </p:cNvPr>
              <p:cNvSpPr txBox="1"/>
              <p:nvPr/>
            </p:nvSpPr>
            <p:spPr>
              <a:xfrm>
                <a:off x="3397988" y="3188198"/>
                <a:ext cx="2209800" cy="55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(3∗3∗3)</m:t>
                              </m:r>
                            </m:e>
                            <m:sup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5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487DB6-6903-4BB1-BC08-19EF9B748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988" y="3188198"/>
                <a:ext cx="2209800" cy="5581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EBE138-BA90-4E7D-8F97-C36F7EF19A4F}"/>
                  </a:ext>
                </a:extLst>
              </p:cNvPr>
              <p:cNvSpPr txBox="1"/>
              <p:nvPr/>
            </p:nvSpPr>
            <p:spPr>
              <a:xfrm>
                <a:off x="5695452" y="3215355"/>
                <a:ext cx="238174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500" dirty="0"/>
                  <a:t>  = 81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EBE138-BA90-4E7D-8F97-C36F7EF19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52" y="3215355"/>
                <a:ext cx="2381748" cy="754053"/>
              </a:xfrm>
              <a:prstGeom prst="rect">
                <a:avLst/>
              </a:prstGeom>
              <a:blipFill>
                <a:blip r:embed="rId8"/>
                <a:stretch>
                  <a:fillRect l="-4092" t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1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6.1 Evaluate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 and Use Rational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To find the roots by hand</a:t>
            </a:r>
          </a:p>
          <a:p>
            <a:pPr lvl="1"/>
            <a:r>
              <a:rPr lang="en-US" dirty="0"/>
              <a:t>Find the prime factorization of the radicand</a:t>
            </a:r>
          </a:p>
          <a:p>
            <a:pPr lvl="1"/>
            <a:r>
              <a:rPr lang="en-US" dirty="0"/>
              <a:t>Group the prime factors into groups of the same factor.  Each group should have as many factors as the index.</a:t>
            </a:r>
          </a:p>
          <a:p>
            <a:pPr lvl="1"/>
            <a:r>
              <a:rPr lang="en-US" dirty="0"/>
              <a:t>For each complete group, you can move that factor out of the radical once (the group becomes one number)</a:t>
            </a:r>
          </a:p>
          <a:p>
            <a:pPr lvl="1"/>
            <a:r>
              <a:rPr lang="en-US" dirty="0"/>
              <a:t>If the index is even and the radicand is negative, the roots are not real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6.1 Evaluate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 and Use Rational Exponents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973836"/>
                <a:ext cx="4528185" cy="98831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	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973836"/>
                <a:ext cx="4528185" cy="9883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15814" y="973836"/>
                <a:ext cx="4528185" cy="8001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36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15814" y="973836"/>
                <a:ext cx="4528185" cy="8001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D02750-7FD5-49B4-9518-BFEEB6842125}"/>
                  </a:ext>
                </a:extLst>
              </p:cNvPr>
              <p:cNvSpPr txBox="1"/>
              <p:nvPr/>
            </p:nvSpPr>
            <p:spPr>
              <a:xfrm>
                <a:off x="381000" y="1773936"/>
                <a:ext cx="1999132" cy="52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500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4∗4∗4</m:t>
                          </m:r>
                        </m:e>
                      </m:rad>
                    </m:oMath>
                  </m:oMathPara>
                </a14:m>
                <a:endParaRPr lang="en-US" sz="25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D02750-7FD5-49B4-9518-BFEEB6842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773936"/>
                <a:ext cx="1999132" cy="5209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287B166-29D9-4F17-9374-F0C4376A8674}"/>
              </a:ext>
            </a:extLst>
          </p:cNvPr>
          <p:cNvSpPr txBox="1"/>
          <p:nvPr/>
        </p:nvSpPr>
        <p:spPr>
          <a:xfrm>
            <a:off x="1066800" y="2617958"/>
            <a:ext cx="8931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=    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6E6B5-4EAB-4C09-9EE5-32E86FB962DA}"/>
                  </a:ext>
                </a:extLst>
              </p:cNvPr>
              <p:cNvSpPr txBox="1"/>
              <p:nvPr/>
            </p:nvSpPr>
            <p:spPr>
              <a:xfrm>
                <a:off x="5334000" y="2034424"/>
                <a:ext cx="3494033" cy="522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6∗6∗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5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6E6B5-4EAB-4C09-9EE5-32E86FB96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034424"/>
                <a:ext cx="3494033" cy="5223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F77BF07-D397-4C46-83CE-A0C6ED0857D3}"/>
              </a:ext>
            </a:extLst>
          </p:cNvPr>
          <p:cNvSpPr txBox="1"/>
          <p:nvPr/>
        </p:nvSpPr>
        <p:spPr>
          <a:xfrm>
            <a:off x="6019800" y="3086595"/>
            <a:ext cx="8851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= 6x</a:t>
            </a:r>
            <a:r>
              <a:rPr lang="en-US" sz="25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15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6.1 Evaluate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Roots and Use Rational Exponents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/>
                  <a:t>Find roots with a calculator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en-US" dirty="0"/>
                  <a:t> key is for square roots (either radicand then key or key then radicand depending on calculator)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𝑥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𝑦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 or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𝑥</m:t>
                        </m:r>
                      </m:deg>
                      <m:e/>
                    </m:rad>
                  </m:oMath>
                </a14:m>
                <a:r>
                  <a:rPr lang="en-US" dirty="0"/>
                  <a:t>is for any root (index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key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radicand OR radicand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key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index)</a:t>
                </a:r>
              </a:p>
              <a:p>
                <a:pPr lvl="1"/>
                <a:r>
                  <a:rPr lang="en-US" dirty="0"/>
                  <a:t>Try it with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867" t="-1318" r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6.2 Apply Properties of Rational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Using Properties of Rational Exponents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prstGeom prst="rect">
                <a:avLst/>
              </a:prstGeom>
              <a:blipFill rotWithShape="1">
                <a:blip r:embed="rId3"/>
                <a:stretch>
                  <a:fillRect l="-867" t="-2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0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Math">
      <a:majorFont>
        <a:latin typeface="Papyrus"/>
        <a:ea typeface=""/>
        <a:cs typeface=""/>
      </a:majorFont>
      <a:minorFont>
        <a:latin typeface="Cambria"/>
        <a:ea typeface=""/>
        <a:cs typeface="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42114</TotalTime>
  <Words>982</Words>
  <Application>Microsoft Office PowerPoint</Application>
  <PresentationFormat>On-screen Show (16:9)</PresentationFormat>
  <Paragraphs>194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Cambria Math</vt:lpstr>
      <vt:lpstr>Comic Sans MS</vt:lpstr>
      <vt:lpstr>Papyrus</vt:lpstr>
      <vt:lpstr>Wingdings</vt:lpstr>
      <vt:lpstr>Soho</vt:lpstr>
      <vt:lpstr>Rational Exponents and Radical Functions</vt:lpstr>
      <vt:lpstr>PowerPoint Presentation</vt:lpstr>
      <vt:lpstr>6.1 Evaluate nth Roots and Use Rational Exponents</vt:lpstr>
      <vt:lpstr>6.1 Evaluate nth Roots and Use Rational Exponents</vt:lpstr>
      <vt:lpstr>6.1 Evaluate nth Roots and Use Rational Exponents</vt:lpstr>
      <vt:lpstr>6.1 Evaluate nth Roots and Use Rational Exponents</vt:lpstr>
      <vt:lpstr>6.1 Evaluate nth Roots and Use Rational Exponents</vt:lpstr>
      <vt:lpstr>6.1 Evaluate nth Roots and Use Rational Exponents</vt:lpstr>
      <vt:lpstr>6.2 Apply Properties of Rational Exponents</vt:lpstr>
      <vt:lpstr>6.2 Apply Properties of Rational Exponents</vt:lpstr>
      <vt:lpstr>6.2 Apply Properties of Rational Exponents</vt:lpstr>
      <vt:lpstr>6.2 Apply Properties of Rational Exponents</vt:lpstr>
      <vt:lpstr>6.6 Solve Radical Equations</vt:lpstr>
      <vt:lpstr>6.6 Solve Radical Equations</vt:lpstr>
      <vt:lpstr>6.6 Solve Radical Equations</vt:lpstr>
      <vt:lpstr>6.6 Solve Radical Equations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Exponents and Radical Functions</dc:title>
  <dc:creator>Richard  Wright</dc:creator>
  <cp:lastModifiedBy>Julia Webster</cp:lastModifiedBy>
  <cp:revision>118</cp:revision>
  <dcterms:created xsi:type="dcterms:W3CDTF">2010-10-18T20:28:48Z</dcterms:created>
  <dcterms:modified xsi:type="dcterms:W3CDTF">2020-05-07T01:29:39Z</dcterms:modified>
</cp:coreProperties>
</file>